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6" r:id="rId6"/>
    <p:sldId id="279" r:id="rId7"/>
    <p:sldId id="278" r:id="rId8"/>
    <p:sldId id="277" r:id="rId9"/>
    <p:sldId id="275" r:id="rId10"/>
    <p:sldId id="264" r:id="rId11"/>
  </p:sldIdLst>
  <p:sldSz cx="20104100" cy="11309350"/>
  <p:notesSz cx="20104100" cy="1130935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da Praček" initials="IP" lastIdx="4" clrIdx="0">
    <p:extLst>
      <p:ext uri="{19B8F6BF-5375-455C-9EA6-DF929625EA0E}">
        <p15:presenceInfo xmlns:p15="http://schemas.microsoft.com/office/powerpoint/2012/main" userId="S::IdaPracek@spiritslovenia.si::1382575c-9a50-418e-a9df-3c11d135ada8" providerId="AD"/>
      </p:ext>
    </p:extLst>
  </p:cmAuthor>
  <p:cmAuthor id="2" name="Jerica Vidmar" initials="JV" lastIdx="3" clrIdx="1">
    <p:extLst>
      <p:ext uri="{19B8F6BF-5375-455C-9EA6-DF929625EA0E}">
        <p15:presenceInfo xmlns:p15="http://schemas.microsoft.com/office/powerpoint/2012/main" userId="S::JericaVidmar@spiritslovenia.si::f0a8b36e-0a7b-4308-b779-b1644b86d081" providerId="AD"/>
      </p:ext>
    </p:extLst>
  </p:cmAuthor>
  <p:cmAuthor id="3" name="Marko Limbek" initials="ML" lastIdx="1" clrIdx="2">
    <p:extLst>
      <p:ext uri="{19B8F6BF-5375-455C-9EA6-DF929625EA0E}">
        <p15:presenceInfo xmlns:p15="http://schemas.microsoft.com/office/powerpoint/2012/main" userId="S::MarkoLimbek@spiritslovenia.si::a9e92047-a2f4-44da-8783-28c9aa20d9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C80"/>
    <a:srgbClr val="F3F4F4"/>
    <a:srgbClr val="77A02E"/>
    <a:srgbClr val="777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3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69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id="{2580C58B-E9E9-41F2-BB1E-E49A7B57D9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Analiza SPOT Svetovanje za obdobje 2018 in 2019</a:t>
            </a:r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97D3F6CC-633E-425C-B188-9393EDF2F7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8AE1F-72D6-492D-9D64-F334F2E63BFB}" type="datetimeFigureOut">
              <a:rPr lang="sl-SI" smtClean="0"/>
              <a:t>15. 04. 2024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658A8636-36D9-4A26-86BE-B0E0AB6F9C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D54DAA1-BC0B-4ED5-B2FF-CA7FF572CD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D9927-1A01-48CC-AB87-6EEE55B97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99319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Analiza SPOT Svetovanje za obdobje 2018 in 2019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CEFBD-CAAD-433D-8F3D-A33FE23A587D}" type="datetimeFigureOut">
              <a:rPr lang="sl-SI" smtClean="0"/>
              <a:t>15. 04. 2024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7DDAA-61E9-482A-98E9-E0887132458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961286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7F0A4B2C-791C-410F-8226-51592253AE71}"/>
              </a:ext>
            </a:extLst>
          </p:cNvPr>
          <p:cNvSpPr/>
          <p:nvPr userDrawn="1"/>
        </p:nvSpPr>
        <p:spPr>
          <a:xfrm>
            <a:off x="0" y="0"/>
            <a:ext cx="20104100" cy="11309350"/>
          </a:xfrm>
          <a:prstGeom prst="rect">
            <a:avLst/>
          </a:prstGeom>
          <a:gradFill flip="none" rotWithShape="1">
            <a:gsLst>
              <a:gs pos="0">
                <a:srgbClr val="77A02E"/>
              </a:gs>
              <a:gs pos="100000">
                <a:srgbClr val="346C80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4D7E94BA-DA2E-40AD-96F5-5B1FCA8160BB}"/>
              </a:ext>
            </a:extLst>
          </p:cNvPr>
          <p:cNvGrpSpPr/>
          <p:nvPr userDrawn="1"/>
        </p:nvGrpSpPr>
        <p:grpSpPr>
          <a:xfrm>
            <a:off x="0" y="3447221"/>
            <a:ext cx="5395809" cy="6347411"/>
            <a:chOff x="0" y="3447221"/>
            <a:chExt cx="5395809" cy="6347411"/>
          </a:xfrm>
        </p:grpSpPr>
        <p:sp>
          <p:nvSpPr>
            <p:cNvPr id="4" name="bk object 41">
              <a:extLst>
                <a:ext uri="{FF2B5EF4-FFF2-40B4-BE49-F238E27FC236}">
                  <a16:creationId xmlns:a16="http://schemas.microsoft.com/office/drawing/2014/main" id="{4ED0AE97-CF52-4B64-B4A7-4DCEF0F71B86}"/>
                </a:ext>
              </a:extLst>
            </p:cNvPr>
            <p:cNvSpPr/>
            <p:nvPr/>
          </p:nvSpPr>
          <p:spPr>
            <a:xfrm>
              <a:off x="4818734" y="4023801"/>
              <a:ext cx="576580" cy="695960"/>
            </a:xfrm>
            <a:custGeom>
              <a:avLst/>
              <a:gdLst/>
              <a:ahLst/>
              <a:cxnLst/>
              <a:rect l="l" t="t" r="r" b="b"/>
              <a:pathLst>
                <a:path w="576579" h="695960">
                  <a:moveTo>
                    <a:pt x="0" y="695960"/>
                  </a:moveTo>
                  <a:lnTo>
                    <a:pt x="576516" y="695960"/>
                  </a:lnTo>
                  <a:lnTo>
                    <a:pt x="576516" y="0"/>
                  </a:lnTo>
                  <a:lnTo>
                    <a:pt x="0" y="0"/>
                  </a:lnTo>
                  <a:lnTo>
                    <a:pt x="0" y="6959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bk object 42">
              <a:extLst>
                <a:ext uri="{FF2B5EF4-FFF2-40B4-BE49-F238E27FC236}">
                  <a16:creationId xmlns:a16="http://schemas.microsoft.com/office/drawing/2014/main" id="{D8001C8E-8884-4433-9669-2E0AE9AFB240}"/>
                </a:ext>
              </a:extLst>
            </p:cNvPr>
            <p:cNvSpPr/>
            <p:nvPr/>
          </p:nvSpPr>
          <p:spPr>
            <a:xfrm>
              <a:off x="4123269" y="3447221"/>
              <a:ext cx="1272540" cy="576580"/>
            </a:xfrm>
            <a:custGeom>
              <a:avLst/>
              <a:gdLst/>
              <a:ahLst/>
              <a:cxnLst/>
              <a:rect l="l" t="t" r="r" b="b"/>
              <a:pathLst>
                <a:path w="1272539" h="576579">
                  <a:moveTo>
                    <a:pt x="0" y="576580"/>
                  </a:moveTo>
                  <a:lnTo>
                    <a:pt x="1271982" y="576580"/>
                  </a:lnTo>
                  <a:lnTo>
                    <a:pt x="1271982" y="0"/>
                  </a:lnTo>
                  <a:lnTo>
                    <a:pt x="0" y="0"/>
                  </a:lnTo>
                  <a:lnTo>
                    <a:pt x="0" y="5765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bk object 43">
              <a:extLst>
                <a:ext uri="{FF2B5EF4-FFF2-40B4-BE49-F238E27FC236}">
                  <a16:creationId xmlns:a16="http://schemas.microsoft.com/office/drawing/2014/main" id="{FD019524-8286-46F2-809B-3ED417419207}"/>
                </a:ext>
              </a:extLst>
            </p:cNvPr>
            <p:cNvSpPr/>
            <p:nvPr/>
          </p:nvSpPr>
          <p:spPr>
            <a:xfrm>
              <a:off x="0" y="4023752"/>
              <a:ext cx="4862830" cy="5770880"/>
            </a:xfrm>
            <a:custGeom>
              <a:avLst/>
              <a:gdLst/>
              <a:ahLst/>
              <a:cxnLst/>
              <a:rect l="l" t="t" r="r" b="b"/>
              <a:pathLst>
                <a:path w="4862830" h="5770880">
                  <a:moveTo>
                    <a:pt x="3336233" y="0"/>
                  </a:moveTo>
                  <a:lnTo>
                    <a:pt x="0" y="0"/>
                  </a:lnTo>
                  <a:lnTo>
                    <a:pt x="0" y="576526"/>
                  </a:lnTo>
                  <a:lnTo>
                    <a:pt x="3336233" y="576526"/>
                  </a:lnTo>
                  <a:lnTo>
                    <a:pt x="3336233" y="0"/>
                  </a:lnTo>
                  <a:close/>
                </a:path>
                <a:path w="4862830" h="5770880">
                  <a:moveTo>
                    <a:pt x="4859914" y="1523670"/>
                  </a:moveTo>
                  <a:lnTo>
                    <a:pt x="4283377" y="1523670"/>
                  </a:lnTo>
                  <a:lnTo>
                    <a:pt x="4283377" y="5194176"/>
                  </a:lnTo>
                  <a:lnTo>
                    <a:pt x="0" y="5194176"/>
                  </a:lnTo>
                  <a:lnTo>
                    <a:pt x="0" y="5770714"/>
                  </a:lnTo>
                  <a:lnTo>
                    <a:pt x="4859914" y="5770714"/>
                  </a:lnTo>
                  <a:lnTo>
                    <a:pt x="4859914" y="2922958"/>
                  </a:lnTo>
                  <a:lnTo>
                    <a:pt x="4862595" y="2919806"/>
                  </a:lnTo>
                  <a:lnTo>
                    <a:pt x="4859914" y="2917471"/>
                  </a:lnTo>
                  <a:lnTo>
                    <a:pt x="4859914" y="15236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Slika 6">
            <a:extLst>
              <a:ext uri="{FF2B5EF4-FFF2-40B4-BE49-F238E27FC236}">
                <a16:creationId xmlns:a16="http://schemas.microsoft.com/office/drawing/2014/main" id="{782AA252-3BA3-4976-A5DD-3F24B78E95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6549" y="1157748"/>
            <a:ext cx="4509670" cy="1350611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F1D9B6F7-752E-447B-9F5C-65F9310555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9064" y="9981062"/>
            <a:ext cx="1597155" cy="7985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>
            <a:extLst>
              <a:ext uri="{FF2B5EF4-FFF2-40B4-BE49-F238E27FC236}">
                <a16:creationId xmlns:a16="http://schemas.microsoft.com/office/drawing/2014/main" id="{41EE78C7-007F-4241-AD4C-EEADC61AC2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20858"/>
          <a:stretch/>
        </p:blipFill>
        <p:spPr>
          <a:xfrm>
            <a:off x="1" y="-1"/>
            <a:ext cx="11357810" cy="7820527"/>
          </a:xfrm>
          <a:prstGeom prst="rect">
            <a:avLst/>
          </a:prstGeom>
        </p:spPr>
      </p:pic>
      <p:sp>
        <p:nvSpPr>
          <p:cNvPr id="9" name="Prostoročno: oblika 8">
            <a:extLst>
              <a:ext uri="{FF2B5EF4-FFF2-40B4-BE49-F238E27FC236}">
                <a16:creationId xmlns:a16="http://schemas.microsoft.com/office/drawing/2014/main" id="{8C7937F3-00C9-4D98-93EC-1EC481E0EEE4}"/>
              </a:ext>
            </a:extLst>
          </p:cNvPr>
          <p:cNvSpPr/>
          <p:nvPr userDrawn="1"/>
        </p:nvSpPr>
        <p:spPr>
          <a:xfrm>
            <a:off x="-1" y="0"/>
            <a:ext cx="20104100" cy="11309350"/>
          </a:xfrm>
          <a:custGeom>
            <a:avLst/>
            <a:gdLst>
              <a:gd name="connsiteX0" fmla="*/ 8229601 w 20104100"/>
              <a:gd name="connsiteY0" fmla="*/ 0 h 11309350"/>
              <a:gd name="connsiteX1" fmla="*/ 20104100 w 20104100"/>
              <a:gd name="connsiteY1" fmla="*/ 0 h 11309350"/>
              <a:gd name="connsiteX2" fmla="*/ 20104100 w 20104100"/>
              <a:gd name="connsiteY2" fmla="*/ 1588169 h 11309350"/>
              <a:gd name="connsiteX3" fmla="*/ 20104100 w 20104100"/>
              <a:gd name="connsiteY3" fmla="*/ 6617368 h 11309350"/>
              <a:gd name="connsiteX4" fmla="*/ 20104100 w 20104100"/>
              <a:gd name="connsiteY4" fmla="*/ 7796463 h 11309350"/>
              <a:gd name="connsiteX5" fmla="*/ 20104100 w 20104100"/>
              <a:gd name="connsiteY5" fmla="*/ 8205537 h 11309350"/>
              <a:gd name="connsiteX6" fmla="*/ 20104100 w 20104100"/>
              <a:gd name="connsiteY6" fmla="*/ 11309350 h 11309350"/>
              <a:gd name="connsiteX7" fmla="*/ 0 w 20104100"/>
              <a:gd name="connsiteY7" fmla="*/ 11309350 h 11309350"/>
              <a:gd name="connsiteX8" fmla="*/ 0 w 20104100"/>
              <a:gd name="connsiteY8" fmla="*/ 7796463 h 11309350"/>
              <a:gd name="connsiteX9" fmla="*/ 7267074 w 20104100"/>
              <a:gd name="connsiteY9" fmla="*/ 7796463 h 11309350"/>
              <a:gd name="connsiteX10" fmla="*/ 7267074 w 20104100"/>
              <a:gd name="connsiteY10" fmla="*/ 1588169 h 11309350"/>
              <a:gd name="connsiteX11" fmla="*/ 8229601 w 20104100"/>
              <a:gd name="connsiteY11" fmla="*/ 1588169 h 1130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04100" h="11309350">
                <a:moveTo>
                  <a:pt x="8229601" y="0"/>
                </a:moveTo>
                <a:lnTo>
                  <a:pt x="20104100" y="0"/>
                </a:lnTo>
                <a:lnTo>
                  <a:pt x="20104100" y="1588169"/>
                </a:lnTo>
                <a:lnTo>
                  <a:pt x="20104100" y="6617368"/>
                </a:lnTo>
                <a:lnTo>
                  <a:pt x="20104100" y="7796463"/>
                </a:lnTo>
                <a:lnTo>
                  <a:pt x="20104100" y="8205537"/>
                </a:lnTo>
                <a:lnTo>
                  <a:pt x="20104100" y="11309350"/>
                </a:lnTo>
                <a:lnTo>
                  <a:pt x="0" y="11309350"/>
                </a:lnTo>
                <a:lnTo>
                  <a:pt x="0" y="7796463"/>
                </a:lnTo>
                <a:lnTo>
                  <a:pt x="7267074" y="7796463"/>
                </a:lnTo>
                <a:lnTo>
                  <a:pt x="7267074" y="1588169"/>
                </a:lnTo>
                <a:lnTo>
                  <a:pt x="8229601" y="1588169"/>
                </a:lnTo>
                <a:close/>
              </a:path>
            </a:pathLst>
          </a:custGeom>
          <a:solidFill>
            <a:srgbClr val="F3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42717C24-689F-4887-A1DA-FC654683A3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5712" y="1123262"/>
            <a:ext cx="2599064" cy="778400"/>
          </a:xfrm>
          <a:prstGeom prst="rect">
            <a:avLst/>
          </a:prstGeom>
        </p:spPr>
      </p:pic>
      <p:sp>
        <p:nvSpPr>
          <p:cNvPr id="11" name="Pravokotnik 10">
            <a:extLst>
              <a:ext uri="{FF2B5EF4-FFF2-40B4-BE49-F238E27FC236}">
                <a16:creationId xmlns:a16="http://schemas.microsoft.com/office/drawing/2014/main" id="{4B5E5665-8337-4D7F-8483-6D85FD1EF3ED}"/>
              </a:ext>
            </a:extLst>
          </p:cNvPr>
          <p:cNvSpPr/>
          <p:nvPr userDrawn="1"/>
        </p:nvSpPr>
        <p:spPr>
          <a:xfrm>
            <a:off x="0" y="11056947"/>
            <a:ext cx="20104099" cy="252403"/>
          </a:xfrm>
          <a:prstGeom prst="rect">
            <a:avLst/>
          </a:prstGeom>
          <a:gradFill flip="none" rotWithShape="1">
            <a:gsLst>
              <a:gs pos="0">
                <a:srgbClr val="77A02E"/>
              </a:gs>
              <a:gs pos="100000">
                <a:srgbClr val="346C8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6E872C82-2ED0-46F9-8935-96F42970E57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9064" y="9981825"/>
            <a:ext cx="1597155" cy="79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7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702D7454-855D-4652-BD25-9F90FB62B0F5}"/>
              </a:ext>
            </a:extLst>
          </p:cNvPr>
          <p:cNvSpPr/>
          <p:nvPr userDrawn="1"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3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70D2FD98-586C-4615-BE6F-FF8664C36A98}"/>
              </a:ext>
            </a:extLst>
          </p:cNvPr>
          <p:cNvSpPr/>
          <p:nvPr userDrawn="1"/>
        </p:nvSpPr>
        <p:spPr>
          <a:xfrm>
            <a:off x="0" y="11042229"/>
            <a:ext cx="20104099" cy="266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Slika 11">
            <a:extLst>
              <a:ext uri="{FF2B5EF4-FFF2-40B4-BE49-F238E27FC236}">
                <a16:creationId xmlns:a16="http://schemas.microsoft.com/office/drawing/2014/main" id="{87493A5B-241C-476A-BCD9-39FD698E52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5712" y="1123262"/>
            <a:ext cx="2599064" cy="778400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A49F90F1-77A3-45B4-880A-1EDC56C7156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9064" y="9981825"/>
            <a:ext cx="1597155" cy="79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8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9E0B8265-4529-435F-88B7-26CBB5AB69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20"/>
          <a:stretch/>
        </p:blipFill>
        <p:spPr>
          <a:xfrm>
            <a:off x="10155159" y="2245896"/>
            <a:ext cx="9948942" cy="9063453"/>
          </a:xfrm>
          <a:prstGeom prst="rect">
            <a:avLst/>
          </a:prstGeom>
        </p:spPr>
      </p:pic>
      <p:sp>
        <p:nvSpPr>
          <p:cNvPr id="8" name="Prostoročno: oblika 7">
            <a:extLst>
              <a:ext uri="{FF2B5EF4-FFF2-40B4-BE49-F238E27FC236}">
                <a16:creationId xmlns:a16="http://schemas.microsoft.com/office/drawing/2014/main" id="{92CF62BD-74C9-49CB-9BF0-9BFE50BC3884}"/>
              </a:ext>
            </a:extLst>
          </p:cNvPr>
          <p:cNvSpPr/>
          <p:nvPr userDrawn="1"/>
        </p:nvSpPr>
        <p:spPr>
          <a:xfrm>
            <a:off x="-1" y="-1"/>
            <a:ext cx="20104100" cy="11309350"/>
          </a:xfrm>
          <a:custGeom>
            <a:avLst/>
            <a:gdLst>
              <a:gd name="connsiteX0" fmla="*/ 0 w 20104100"/>
              <a:gd name="connsiteY0" fmla="*/ 0 h 11309350"/>
              <a:gd name="connsiteX1" fmla="*/ 20104100 w 20104100"/>
              <a:gd name="connsiteY1" fmla="*/ 0 h 11309350"/>
              <a:gd name="connsiteX2" fmla="*/ 20104100 w 20104100"/>
              <a:gd name="connsiteY2" fmla="*/ 2983832 h 11309350"/>
              <a:gd name="connsiteX3" fmla="*/ 18552696 w 20104100"/>
              <a:gd name="connsiteY3" fmla="*/ 2983832 h 11309350"/>
              <a:gd name="connsiteX4" fmla="*/ 18552696 w 20104100"/>
              <a:gd name="connsiteY4" fmla="*/ 3922295 h 11309350"/>
              <a:gd name="connsiteX5" fmla="*/ 13186611 w 20104100"/>
              <a:gd name="connsiteY5" fmla="*/ 3922295 h 11309350"/>
              <a:gd name="connsiteX6" fmla="*/ 13186611 w 20104100"/>
              <a:gd name="connsiteY6" fmla="*/ 11309350 h 11309350"/>
              <a:gd name="connsiteX7" fmla="*/ 1 w 20104100"/>
              <a:gd name="connsiteY7" fmla="*/ 11309350 h 11309350"/>
              <a:gd name="connsiteX8" fmla="*/ 1 w 20104100"/>
              <a:gd name="connsiteY8" fmla="*/ 3922295 h 11309350"/>
              <a:gd name="connsiteX9" fmla="*/ 1 w 20104100"/>
              <a:gd name="connsiteY9" fmla="*/ 3545306 h 11309350"/>
              <a:gd name="connsiteX10" fmla="*/ 1 w 20104100"/>
              <a:gd name="connsiteY10" fmla="*/ 2983832 h 11309350"/>
              <a:gd name="connsiteX11" fmla="*/ 0 w 20104100"/>
              <a:gd name="connsiteY11" fmla="*/ 2983832 h 1130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04100" h="11309350">
                <a:moveTo>
                  <a:pt x="0" y="0"/>
                </a:moveTo>
                <a:lnTo>
                  <a:pt x="20104100" y="0"/>
                </a:lnTo>
                <a:lnTo>
                  <a:pt x="20104100" y="2983832"/>
                </a:lnTo>
                <a:lnTo>
                  <a:pt x="18552696" y="2983832"/>
                </a:lnTo>
                <a:lnTo>
                  <a:pt x="18552696" y="3922295"/>
                </a:lnTo>
                <a:lnTo>
                  <a:pt x="13186611" y="3922295"/>
                </a:lnTo>
                <a:lnTo>
                  <a:pt x="13186611" y="11309350"/>
                </a:lnTo>
                <a:lnTo>
                  <a:pt x="1" y="11309350"/>
                </a:lnTo>
                <a:lnTo>
                  <a:pt x="1" y="3922295"/>
                </a:lnTo>
                <a:lnTo>
                  <a:pt x="1" y="3545306"/>
                </a:lnTo>
                <a:lnTo>
                  <a:pt x="1" y="2983832"/>
                </a:lnTo>
                <a:lnTo>
                  <a:pt x="0" y="2983832"/>
                </a:lnTo>
                <a:close/>
              </a:path>
            </a:pathLst>
          </a:custGeom>
          <a:solidFill>
            <a:srgbClr val="34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301F069A-3EB0-4BF1-9C4E-3AC4774E06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735" y="1114329"/>
            <a:ext cx="2586057" cy="774504"/>
          </a:xfrm>
          <a:prstGeom prst="rect">
            <a:avLst/>
          </a:prstGeom>
        </p:spPr>
      </p:pic>
      <p:sp>
        <p:nvSpPr>
          <p:cNvPr id="10" name="object 3">
            <a:extLst>
              <a:ext uri="{FF2B5EF4-FFF2-40B4-BE49-F238E27FC236}">
                <a16:creationId xmlns:a16="http://schemas.microsoft.com/office/drawing/2014/main" id="{68A3A1A1-0D10-41C7-BCA4-4405C94357AB}"/>
              </a:ext>
            </a:extLst>
          </p:cNvPr>
          <p:cNvSpPr/>
          <p:nvPr userDrawn="1"/>
        </p:nvSpPr>
        <p:spPr>
          <a:xfrm>
            <a:off x="0" y="11042229"/>
            <a:ext cx="20104099" cy="2663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026954CA-DE52-4E9C-A8B5-F14F43929B5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9064" y="9981062"/>
            <a:ext cx="1597155" cy="79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9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4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7F0A4B2C-791C-410F-8226-51592253AE71}"/>
              </a:ext>
            </a:extLst>
          </p:cNvPr>
          <p:cNvSpPr/>
          <p:nvPr userDrawn="1"/>
        </p:nvSpPr>
        <p:spPr>
          <a:xfrm>
            <a:off x="0" y="0"/>
            <a:ext cx="20104100" cy="11309350"/>
          </a:xfrm>
          <a:prstGeom prst="rect">
            <a:avLst/>
          </a:prstGeom>
          <a:gradFill flip="none" rotWithShape="1">
            <a:gsLst>
              <a:gs pos="0">
                <a:srgbClr val="77A02E"/>
              </a:gs>
              <a:gs pos="100000">
                <a:srgbClr val="346C80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4D7E94BA-DA2E-40AD-96F5-5B1FCA8160BB}"/>
              </a:ext>
            </a:extLst>
          </p:cNvPr>
          <p:cNvGrpSpPr/>
          <p:nvPr userDrawn="1"/>
        </p:nvGrpSpPr>
        <p:grpSpPr>
          <a:xfrm>
            <a:off x="0" y="3447221"/>
            <a:ext cx="5395809" cy="6347411"/>
            <a:chOff x="0" y="3447221"/>
            <a:chExt cx="5395809" cy="6347411"/>
          </a:xfrm>
        </p:grpSpPr>
        <p:sp>
          <p:nvSpPr>
            <p:cNvPr id="4" name="bk object 41">
              <a:extLst>
                <a:ext uri="{FF2B5EF4-FFF2-40B4-BE49-F238E27FC236}">
                  <a16:creationId xmlns:a16="http://schemas.microsoft.com/office/drawing/2014/main" id="{4ED0AE97-CF52-4B64-B4A7-4DCEF0F71B86}"/>
                </a:ext>
              </a:extLst>
            </p:cNvPr>
            <p:cNvSpPr/>
            <p:nvPr/>
          </p:nvSpPr>
          <p:spPr>
            <a:xfrm>
              <a:off x="4818734" y="4023801"/>
              <a:ext cx="576580" cy="695960"/>
            </a:xfrm>
            <a:custGeom>
              <a:avLst/>
              <a:gdLst/>
              <a:ahLst/>
              <a:cxnLst/>
              <a:rect l="l" t="t" r="r" b="b"/>
              <a:pathLst>
                <a:path w="576579" h="695960">
                  <a:moveTo>
                    <a:pt x="0" y="695960"/>
                  </a:moveTo>
                  <a:lnTo>
                    <a:pt x="576516" y="695960"/>
                  </a:lnTo>
                  <a:lnTo>
                    <a:pt x="576516" y="0"/>
                  </a:lnTo>
                  <a:lnTo>
                    <a:pt x="0" y="0"/>
                  </a:lnTo>
                  <a:lnTo>
                    <a:pt x="0" y="6959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bk object 42">
              <a:extLst>
                <a:ext uri="{FF2B5EF4-FFF2-40B4-BE49-F238E27FC236}">
                  <a16:creationId xmlns:a16="http://schemas.microsoft.com/office/drawing/2014/main" id="{D8001C8E-8884-4433-9669-2E0AE9AFB240}"/>
                </a:ext>
              </a:extLst>
            </p:cNvPr>
            <p:cNvSpPr/>
            <p:nvPr/>
          </p:nvSpPr>
          <p:spPr>
            <a:xfrm>
              <a:off x="4123269" y="3447221"/>
              <a:ext cx="1272540" cy="576580"/>
            </a:xfrm>
            <a:custGeom>
              <a:avLst/>
              <a:gdLst/>
              <a:ahLst/>
              <a:cxnLst/>
              <a:rect l="l" t="t" r="r" b="b"/>
              <a:pathLst>
                <a:path w="1272539" h="576579">
                  <a:moveTo>
                    <a:pt x="0" y="576580"/>
                  </a:moveTo>
                  <a:lnTo>
                    <a:pt x="1271982" y="576580"/>
                  </a:lnTo>
                  <a:lnTo>
                    <a:pt x="1271982" y="0"/>
                  </a:lnTo>
                  <a:lnTo>
                    <a:pt x="0" y="0"/>
                  </a:lnTo>
                  <a:lnTo>
                    <a:pt x="0" y="5765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bk object 43">
              <a:extLst>
                <a:ext uri="{FF2B5EF4-FFF2-40B4-BE49-F238E27FC236}">
                  <a16:creationId xmlns:a16="http://schemas.microsoft.com/office/drawing/2014/main" id="{FD019524-8286-46F2-809B-3ED417419207}"/>
                </a:ext>
              </a:extLst>
            </p:cNvPr>
            <p:cNvSpPr/>
            <p:nvPr/>
          </p:nvSpPr>
          <p:spPr>
            <a:xfrm>
              <a:off x="0" y="4023752"/>
              <a:ext cx="4862830" cy="5770880"/>
            </a:xfrm>
            <a:custGeom>
              <a:avLst/>
              <a:gdLst/>
              <a:ahLst/>
              <a:cxnLst/>
              <a:rect l="l" t="t" r="r" b="b"/>
              <a:pathLst>
                <a:path w="4862830" h="5770880">
                  <a:moveTo>
                    <a:pt x="3336233" y="0"/>
                  </a:moveTo>
                  <a:lnTo>
                    <a:pt x="0" y="0"/>
                  </a:lnTo>
                  <a:lnTo>
                    <a:pt x="0" y="576526"/>
                  </a:lnTo>
                  <a:lnTo>
                    <a:pt x="3336233" y="576526"/>
                  </a:lnTo>
                  <a:lnTo>
                    <a:pt x="3336233" y="0"/>
                  </a:lnTo>
                  <a:close/>
                </a:path>
                <a:path w="4862830" h="5770880">
                  <a:moveTo>
                    <a:pt x="4859914" y="1523670"/>
                  </a:moveTo>
                  <a:lnTo>
                    <a:pt x="4283377" y="1523670"/>
                  </a:lnTo>
                  <a:lnTo>
                    <a:pt x="4283377" y="5194176"/>
                  </a:lnTo>
                  <a:lnTo>
                    <a:pt x="0" y="5194176"/>
                  </a:lnTo>
                  <a:lnTo>
                    <a:pt x="0" y="5770714"/>
                  </a:lnTo>
                  <a:lnTo>
                    <a:pt x="4859914" y="5770714"/>
                  </a:lnTo>
                  <a:lnTo>
                    <a:pt x="4859914" y="2922958"/>
                  </a:lnTo>
                  <a:lnTo>
                    <a:pt x="4862595" y="2919806"/>
                  </a:lnTo>
                  <a:lnTo>
                    <a:pt x="4859914" y="2917471"/>
                  </a:lnTo>
                  <a:lnTo>
                    <a:pt x="4859914" y="15236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Slika 6">
            <a:extLst>
              <a:ext uri="{FF2B5EF4-FFF2-40B4-BE49-F238E27FC236}">
                <a16:creationId xmlns:a16="http://schemas.microsoft.com/office/drawing/2014/main" id="{782AA252-3BA3-4976-A5DD-3F24B78E95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6549" y="1157748"/>
            <a:ext cx="4509670" cy="135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1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jetniski-portal.si/programi/druzinsko-podjetnistvo/zahteva-za-pregled-dokumentacije-pred-oddajo-zahtevka-za-vavcer-za-prenos-lastnistva" TargetMode="External"/><Relationship Id="rId2" Type="http://schemas.openxmlformats.org/officeDocument/2006/relationships/hyperlink" Target="https://www.podjetniski-portal.si/programi/druzinsko-podjetnistvo/minimalne-zahteve-za-pripravo-dokumentacije-za-prenos-lastnistva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92799" y="4068007"/>
            <a:ext cx="12641943" cy="4434547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2700" marR="5080">
              <a:lnSpc>
                <a:spcPts val="8930"/>
              </a:lnSpc>
              <a:spcBef>
                <a:spcPts val="1160"/>
              </a:spcBef>
            </a:pPr>
            <a:r>
              <a:rPr lang="sl-SI" sz="8200" spc="-95" dirty="0">
                <a:solidFill>
                  <a:srgbClr val="FFFFFF"/>
                </a:solidFill>
                <a:latin typeface="Arial Black"/>
                <a:cs typeface="Arial Black"/>
              </a:rPr>
              <a:t>Predstavitev spodbud na področju prenosa lastništva</a:t>
            </a:r>
            <a:endParaRPr lang="sl-SI" sz="8200" dirty="0">
              <a:latin typeface="Arial Black"/>
              <a:cs typeface="Arial Black"/>
            </a:endParaRPr>
          </a:p>
          <a:p>
            <a:pPr marL="12700" marR="5080"/>
            <a:r>
              <a:rPr lang="sl-SI" sz="2800" spc="-95" dirty="0">
                <a:solidFill>
                  <a:srgbClr val="FFFFFF"/>
                </a:solidFill>
                <a:latin typeface="Arial Black"/>
                <a:cs typeface="Arial Black"/>
              </a:rPr>
              <a:t> Ida Praček,</a:t>
            </a:r>
          </a:p>
          <a:p>
            <a:pPr marL="12700" marR="5080"/>
            <a:r>
              <a:rPr lang="sl-SI" sz="2800" spc="-95" dirty="0">
                <a:solidFill>
                  <a:srgbClr val="FFFFFF"/>
                </a:solidFill>
                <a:latin typeface="Arial Black"/>
                <a:cs typeface="Arial Black"/>
              </a:rPr>
              <a:t>Vodja programa</a:t>
            </a:r>
          </a:p>
        </p:txBody>
      </p:sp>
      <p:sp>
        <p:nvSpPr>
          <p:cNvPr id="5" name="object 2"/>
          <p:cNvSpPr txBox="1"/>
          <p:nvPr/>
        </p:nvSpPr>
        <p:spPr>
          <a:xfrm>
            <a:off x="7155275" y="9924835"/>
            <a:ext cx="10024042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Javna</a:t>
            </a:r>
            <a:r>
              <a:rPr sz="22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sl-SI" sz="2200" b="1" spc="-5" dirty="0">
                <a:solidFill>
                  <a:srgbClr val="FFFFFF"/>
                </a:solidFill>
                <a:latin typeface="Arial"/>
                <a:cs typeface="Arial"/>
              </a:rPr>
              <a:t>agencija Republike Slovenije </a:t>
            </a:r>
          </a:p>
          <a:p>
            <a:pPr marL="12700">
              <a:spcBef>
                <a:spcPts val="105"/>
              </a:spcBef>
            </a:pPr>
            <a:r>
              <a:rPr lang="sl-SI" sz="2200" spc="-5" dirty="0">
                <a:solidFill>
                  <a:srgbClr val="FFFFFF"/>
                </a:solidFill>
                <a:latin typeface="Arial"/>
                <a:cs typeface="Arial"/>
              </a:rPr>
              <a:t>za spodbujanje investicij, podjetništva in internacionalizacije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8">
            <a:extLst>
              <a:ext uri="{FF2B5EF4-FFF2-40B4-BE49-F238E27FC236}">
                <a16:creationId xmlns:a16="http://schemas.microsoft.com/office/drawing/2014/main" id="{B11F3415-656A-4DF9-A782-FF05B2B8C396}"/>
              </a:ext>
            </a:extLst>
          </p:cNvPr>
          <p:cNvSpPr txBox="1"/>
          <p:nvPr/>
        </p:nvSpPr>
        <p:spPr>
          <a:xfrm>
            <a:off x="1950920" y="9559373"/>
            <a:ext cx="18101732" cy="2094804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514350" indent="-514350" fontAlgn="base">
              <a:buAutoNum type="arabicPeriod"/>
            </a:pPr>
            <a:endParaRPr lang="sl-SI" sz="3200" dirty="0"/>
          </a:p>
          <a:p>
            <a:pPr fontAlgn="base"/>
            <a:endParaRPr lang="sl-SI" sz="3200" dirty="0"/>
          </a:p>
          <a:p>
            <a:pPr fontAlgn="base"/>
            <a:endParaRPr lang="sl-SI" sz="3200" dirty="0"/>
          </a:p>
          <a:p>
            <a:pPr marL="514350" indent="-514350" fontAlgn="base">
              <a:buAutoNum type="arabicPeriod"/>
            </a:pPr>
            <a:endParaRPr lang="sl-SI" sz="3200" dirty="0"/>
          </a:p>
        </p:txBody>
      </p:sp>
      <p:sp>
        <p:nvSpPr>
          <p:cNvPr id="4" name="object 27">
            <a:extLst>
              <a:ext uri="{FF2B5EF4-FFF2-40B4-BE49-F238E27FC236}">
                <a16:creationId xmlns:a16="http://schemas.microsoft.com/office/drawing/2014/main" id="{BB2A768D-0885-4B22-8312-26703779078E}"/>
              </a:ext>
            </a:extLst>
          </p:cNvPr>
          <p:cNvSpPr txBox="1">
            <a:spLocks/>
          </p:cNvSpPr>
          <p:nvPr/>
        </p:nvSpPr>
        <p:spPr>
          <a:xfrm>
            <a:off x="1358252" y="791194"/>
            <a:ext cx="15405747" cy="1096519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5080" algn="l">
              <a:lnSpc>
                <a:spcPts val="7640"/>
              </a:lnSpc>
            </a:pPr>
            <a:r>
              <a:rPr lang="sl-SI" sz="6000" kern="0" spc="-25" dirty="0">
                <a:solidFill>
                  <a:srgbClr val="346C80"/>
                </a:solidFill>
                <a:latin typeface="Arial Black" panose="020B0A04020102020204" pitchFamily="34" charset="0"/>
              </a:rPr>
              <a:t>Aktivnosti NT PL</a:t>
            </a:r>
            <a:endParaRPr lang="da-DK" sz="6000" kern="0" spc="15" dirty="0">
              <a:solidFill>
                <a:srgbClr val="346C8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436545-2DA5-4943-9992-0ABD2FCBE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268" y="4835921"/>
            <a:ext cx="1698413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sl-SI" sz="4000" b="1" dirty="0"/>
              <a:t>Osveščanje o pomenu pravočasne priprave na prenos lastništva (predavanja)</a:t>
            </a:r>
          </a:p>
          <a:p>
            <a:pPr fontAlgn="base"/>
            <a:endParaRPr lang="sl-SI" sz="4000" b="1" dirty="0"/>
          </a:p>
          <a:p>
            <a:pPr fontAlgn="base"/>
            <a:r>
              <a:rPr lang="sl-SI" sz="4000" b="1" dirty="0"/>
              <a:t>Izmenjava izkušenj med podjetniki (mreženja)</a:t>
            </a:r>
          </a:p>
          <a:p>
            <a:pPr fontAlgn="base"/>
            <a:endParaRPr lang="sl-SI" sz="4000" b="1" dirty="0"/>
          </a:p>
          <a:p>
            <a:pPr fontAlgn="base"/>
            <a:r>
              <a:rPr lang="sl-SI" sz="4000" b="1" dirty="0"/>
              <a:t>Svetovanje in spremljanje pred in med izvajanjem vavčerja</a:t>
            </a:r>
          </a:p>
          <a:p>
            <a:pPr fontAlgn="base"/>
            <a:endParaRPr lang="sl-SI" sz="4000" b="1" dirty="0"/>
          </a:p>
        </p:txBody>
      </p:sp>
    </p:spTree>
    <p:extLst>
      <p:ext uri="{BB962C8B-B14F-4D97-AF65-F5344CB8AC3E}">
        <p14:creationId xmlns:p14="http://schemas.microsoft.com/office/powerpoint/2010/main" val="148937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8">
            <a:extLst>
              <a:ext uri="{FF2B5EF4-FFF2-40B4-BE49-F238E27FC236}">
                <a16:creationId xmlns:a16="http://schemas.microsoft.com/office/drawing/2014/main" id="{B11F3415-656A-4DF9-A782-FF05B2B8C396}"/>
              </a:ext>
            </a:extLst>
          </p:cNvPr>
          <p:cNvSpPr txBox="1"/>
          <p:nvPr/>
        </p:nvSpPr>
        <p:spPr>
          <a:xfrm>
            <a:off x="1950920" y="9559373"/>
            <a:ext cx="18101732" cy="2094804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514350" indent="-514350" fontAlgn="base">
              <a:buAutoNum type="arabicPeriod"/>
            </a:pPr>
            <a:endParaRPr lang="sl-SI" sz="3200" dirty="0"/>
          </a:p>
          <a:p>
            <a:pPr fontAlgn="base"/>
            <a:endParaRPr lang="sl-SI" sz="3200" dirty="0"/>
          </a:p>
          <a:p>
            <a:pPr fontAlgn="base"/>
            <a:endParaRPr lang="sl-SI" sz="3200" dirty="0"/>
          </a:p>
          <a:p>
            <a:pPr marL="514350" indent="-514350" fontAlgn="base">
              <a:buAutoNum type="arabicPeriod"/>
            </a:pPr>
            <a:endParaRPr lang="sl-SI" sz="3200" dirty="0"/>
          </a:p>
        </p:txBody>
      </p:sp>
      <p:sp>
        <p:nvSpPr>
          <p:cNvPr id="4" name="object 27">
            <a:extLst>
              <a:ext uri="{FF2B5EF4-FFF2-40B4-BE49-F238E27FC236}">
                <a16:creationId xmlns:a16="http://schemas.microsoft.com/office/drawing/2014/main" id="{BB2A768D-0885-4B22-8312-26703779078E}"/>
              </a:ext>
            </a:extLst>
          </p:cNvPr>
          <p:cNvSpPr txBox="1">
            <a:spLocks/>
          </p:cNvSpPr>
          <p:nvPr/>
        </p:nvSpPr>
        <p:spPr>
          <a:xfrm>
            <a:off x="1358252" y="791194"/>
            <a:ext cx="15405747" cy="1096519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5080" algn="l">
              <a:lnSpc>
                <a:spcPts val="7640"/>
              </a:lnSpc>
            </a:pPr>
            <a:r>
              <a:rPr lang="sl-SI" sz="6000" kern="0" spc="-25" dirty="0">
                <a:solidFill>
                  <a:srgbClr val="346C80"/>
                </a:solidFill>
                <a:latin typeface="Arial Black" panose="020B0A04020102020204" pitchFamily="34" charset="0"/>
              </a:rPr>
              <a:t>Aktivnost NT PL - predavanja</a:t>
            </a:r>
            <a:endParaRPr lang="da-DK" sz="6000" kern="0" spc="15" dirty="0">
              <a:solidFill>
                <a:srgbClr val="346C8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436545-2DA5-4943-9992-0ABD2FCBE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268" y="4220367"/>
            <a:ext cx="1698413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sl-SI" sz="4000" b="1" dirty="0"/>
              <a:t>V letu 2024 bo izvedenih 23 predavanj. </a:t>
            </a:r>
          </a:p>
          <a:p>
            <a:pPr fontAlgn="base"/>
            <a:endParaRPr lang="sl-SI" sz="4000" b="1" dirty="0"/>
          </a:p>
          <a:p>
            <a:pPr fontAlgn="base"/>
            <a:r>
              <a:rPr lang="sl-SI" sz="4000" b="1" dirty="0"/>
              <a:t>Pet </a:t>
            </a:r>
            <a:r>
              <a:rPr lang="sl-SI" sz="4000" dirty="0"/>
              <a:t>podpornih institucij: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dirty="0"/>
              <a:t>Obrtno-podjetniška zbornica Slovenije, 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dirty="0"/>
              <a:t>Območna Obrtno podjetniška zbornica Maribor, 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dirty="0"/>
              <a:t>IED - Inštitut za ekonomsko demokracijo.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dirty="0"/>
              <a:t>CEED Slovenija in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dirty="0"/>
              <a:t>GZS PTZ.</a:t>
            </a:r>
          </a:p>
        </p:txBody>
      </p:sp>
    </p:spTree>
    <p:extLst>
      <p:ext uri="{BB962C8B-B14F-4D97-AF65-F5344CB8AC3E}">
        <p14:creationId xmlns:p14="http://schemas.microsoft.com/office/powerpoint/2010/main" val="4046444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8">
            <a:extLst>
              <a:ext uri="{FF2B5EF4-FFF2-40B4-BE49-F238E27FC236}">
                <a16:creationId xmlns:a16="http://schemas.microsoft.com/office/drawing/2014/main" id="{B11F3415-656A-4DF9-A782-FF05B2B8C396}"/>
              </a:ext>
            </a:extLst>
          </p:cNvPr>
          <p:cNvSpPr txBox="1"/>
          <p:nvPr/>
        </p:nvSpPr>
        <p:spPr>
          <a:xfrm>
            <a:off x="1950920" y="9559373"/>
            <a:ext cx="18101732" cy="2094804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514350" indent="-514350" fontAlgn="base">
              <a:buAutoNum type="arabicPeriod"/>
            </a:pPr>
            <a:endParaRPr lang="sl-SI" sz="3200" dirty="0"/>
          </a:p>
          <a:p>
            <a:pPr fontAlgn="base"/>
            <a:endParaRPr lang="sl-SI" sz="3200" dirty="0"/>
          </a:p>
          <a:p>
            <a:pPr fontAlgn="base"/>
            <a:endParaRPr lang="sl-SI" sz="3200" dirty="0"/>
          </a:p>
          <a:p>
            <a:pPr marL="514350" indent="-514350" fontAlgn="base">
              <a:buAutoNum type="arabicPeriod"/>
            </a:pPr>
            <a:endParaRPr lang="sl-SI" sz="3200" dirty="0"/>
          </a:p>
        </p:txBody>
      </p:sp>
      <p:sp>
        <p:nvSpPr>
          <p:cNvPr id="4" name="object 27">
            <a:extLst>
              <a:ext uri="{FF2B5EF4-FFF2-40B4-BE49-F238E27FC236}">
                <a16:creationId xmlns:a16="http://schemas.microsoft.com/office/drawing/2014/main" id="{BB2A768D-0885-4B22-8312-26703779078E}"/>
              </a:ext>
            </a:extLst>
          </p:cNvPr>
          <p:cNvSpPr txBox="1">
            <a:spLocks/>
          </p:cNvSpPr>
          <p:nvPr/>
        </p:nvSpPr>
        <p:spPr>
          <a:xfrm>
            <a:off x="1358252" y="791194"/>
            <a:ext cx="15405747" cy="1096519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5080" algn="l">
              <a:lnSpc>
                <a:spcPts val="7640"/>
              </a:lnSpc>
            </a:pPr>
            <a:r>
              <a:rPr lang="sl-SI" sz="6000" kern="0" spc="-25" dirty="0">
                <a:solidFill>
                  <a:srgbClr val="346C80"/>
                </a:solidFill>
                <a:latin typeface="Arial Black" panose="020B0A04020102020204" pitchFamily="34" charset="0"/>
              </a:rPr>
              <a:t>Aktivnost NL PL - mreženja</a:t>
            </a:r>
            <a:endParaRPr lang="da-DK" sz="6000" kern="0" spc="15" dirty="0">
              <a:solidFill>
                <a:srgbClr val="346C8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436545-2DA5-4943-9992-0ABD2FCBE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268" y="4220367"/>
            <a:ext cx="1698413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sl-SI" sz="4000" b="1" dirty="0"/>
              <a:t>V letu 2024 bo izvedenih 18 mreženj. </a:t>
            </a:r>
          </a:p>
          <a:p>
            <a:pPr fontAlgn="base"/>
            <a:endParaRPr lang="sl-SI" sz="4000" b="1" dirty="0"/>
          </a:p>
          <a:p>
            <a:pPr fontAlgn="base"/>
            <a:r>
              <a:rPr lang="sl-SI" sz="4000" b="1" dirty="0"/>
              <a:t>Pet podpornih institucij: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b="1" dirty="0"/>
              <a:t>Obrtno-podjetniška zbornica Slovenije, 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b="1" dirty="0"/>
              <a:t>Območna Obrtno podjetniška zbornica Maribor, 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b="1" dirty="0"/>
              <a:t>IED - Inštitut za ekonomsko demokracijo.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b="1" dirty="0"/>
              <a:t>CEED Slovenija in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sl-SI" sz="4000" b="1" dirty="0"/>
              <a:t>Inkubator GEA </a:t>
            </a:r>
            <a:r>
              <a:rPr lang="sl-SI" sz="4000" b="1" dirty="0" err="1"/>
              <a:t>College</a:t>
            </a:r>
            <a:r>
              <a:rPr lang="sl-SI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229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8">
            <a:extLst>
              <a:ext uri="{FF2B5EF4-FFF2-40B4-BE49-F238E27FC236}">
                <a16:creationId xmlns:a16="http://schemas.microsoft.com/office/drawing/2014/main" id="{B11F3415-656A-4DF9-A782-FF05B2B8C396}"/>
              </a:ext>
            </a:extLst>
          </p:cNvPr>
          <p:cNvSpPr txBox="1"/>
          <p:nvPr/>
        </p:nvSpPr>
        <p:spPr>
          <a:xfrm>
            <a:off x="1950920" y="9559373"/>
            <a:ext cx="18101732" cy="2094804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514350" indent="-514350" fontAlgn="base">
              <a:buAutoNum type="arabicPeriod"/>
            </a:pPr>
            <a:endParaRPr lang="sl-SI" sz="3200" dirty="0"/>
          </a:p>
          <a:p>
            <a:pPr fontAlgn="base"/>
            <a:endParaRPr lang="sl-SI" sz="3200" dirty="0"/>
          </a:p>
          <a:p>
            <a:pPr fontAlgn="base"/>
            <a:endParaRPr lang="sl-SI" sz="3200" dirty="0"/>
          </a:p>
          <a:p>
            <a:pPr marL="514350" indent="-514350" fontAlgn="base">
              <a:buAutoNum type="arabicPeriod"/>
            </a:pPr>
            <a:endParaRPr lang="sl-SI" sz="3200" dirty="0"/>
          </a:p>
        </p:txBody>
      </p:sp>
      <p:sp>
        <p:nvSpPr>
          <p:cNvPr id="4" name="object 27">
            <a:extLst>
              <a:ext uri="{FF2B5EF4-FFF2-40B4-BE49-F238E27FC236}">
                <a16:creationId xmlns:a16="http://schemas.microsoft.com/office/drawing/2014/main" id="{BB2A768D-0885-4B22-8312-26703779078E}"/>
              </a:ext>
            </a:extLst>
          </p:cNvPr>
          <p:cNvSpPr txBox="1">
            <a:spLocks/>
          </p:cNvSpPr>
          <p:nvPr/>
        </p:nvSpPr>
        <p:spPr>
          <a:xfrm>
            <a:off x="1358252" y="791194"/>
            <a:ext cx="15405747" cy="2071144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5080" algn="l">
              <a:lnSpc>
                <a:spcPts val="7640"/>
              </a:lnSpc>
            </a:pPr>
            <a:r>
              <a:rPr lang="sl-SI" sz="6000" kern="0" spc="-25" dirty="0">
                <a:solidFill>
                  <a:srgbClr val="346C80"/>
                </a:solidFill>
                <a:latin typeface="Arial Black" panose="020B0A04020102020204" pitchFamily="34" charset="0"/>
              </a:rPr>
              <a:t>Sklopi aktivnosti vavčerja za prenos lastništva:</a:t>
            </a:r>
            <a:endParaRPr lang="da-DK" sz="6000" kern="0" spc="15" dirty="0">
              <a:solidFill>
                <a:srgbClr val="346C8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436545-2DA5-4943-9992-0ABD2FCBE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252" y="3454998"/>
            <a:ext cx="17431398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sl-SI" altLang="sl-SI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1.  Aktivnosti vezane na pripravo podjetja na prenos lastništva ali prevzem oz. nakup delujočega podjetja</a:t>
            </a:r>
            <a:endParaRPr kumimoji="0" lang="sl-SI" altLang="sl-SI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sl-SI" altLang="sl-SI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2. Aktivnosti vezane na izvedbo prenosa lastništva</a:t>
            </a:r>
            <a:endParaRPr kumimoji="0" lang="sl-SI" altLang="sl-SI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r>
              <a:rPr kumimoji="0" lang="sl-SI" altLang="sl-SI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3. Aktivnosti vezane na prevzemnike družinskih podjetji</a:t>
            </a:r>
            <a:endParaRPr kumimoji="0" lang="sl-SI" altLang="sl-SI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2763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8">
            <a:extLst>
              <a:ext uri="{FF2B5EF4-FFF2-40B4-BE49-F238E27FC236}">
                <a16:creationId xmlns:a16="http://schemas.microsoft.com/office/drawing/2014/main" id="{B11F3415-656A-4DF9-A782-FF05B2B8C396}"/>
              </a:ext>
            </a:extLst>
          </p:cNvPr>
          <p:cNvSpPr txBox="1"/>
          <p:nvPr/>
        </p:nvSpPr>
        <p:spPr>
          <a:xfrm>
            <a:off x="1764142" y="2726148"/>
            <a:ext cx="17489058" cy="7019229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fontAlgn="base"/>
            <a:endParaRPr lang="sl-SI" sz="2800" dirty="0"/>
          </a:p>
          <a:p>
            <a:pPr fontAlgn="base"/>
            <a:r>
              <a:rPr lang="sl-SI" sz="2800" dirty="0"/>
              <a:t>Podjetnik, ki je podpisal pogodbo s Slovenskim podjetniškim skladom za izvedbo vavčerja za prenos lastništva.</a:t>
            </a:r>
          </a:p>
          <a:p>
            <a:pPr fontAlgn="base"/>
            <a:endParaRPr lang="sl-SI" sz="2800" dirty="0"/>
          </a:p>
          <a:p>
            <a:pPr marL="514350" indent="-514350" fontAlgn="base">
              <a:buAutoNum type="arabicPeriod"/>
            </a:pPr>
            <a:r>
              <a:rPr lang="sl-SI" sz="2800" dirty="0"/>
              <a:t>pri izvedbi aktivnosti in izdelavi dokumentov pomembnih za pripravo ali izvedbo na prenos lastništva v okviru vavčerja za prenos lastništva sta tako podjetnik, kot njegov zunanji izvajalec dolžna upoštevati </a:t>
            </a:r>
            <a:r>
              <a:rPr lang="sl-SI" sz="2800" dirty="0">
                <a:hlinkClick r:id="rId2"/>
              </a:rPr>
              <a:t>minimalne zahteve</a:t>
            </a:r>
            <a:r>
              <a:rPr lang="sl-SI" sz="2800" dirty="0"/>
              <a:t> za pripravo dokumentacije za prenos lastništva.</a:t>
            </a:r>
          </a:p>
          <a:p>
            <a:pPr marL="514350" indent="-514350" fontAlgn="base">
              <a:buAutoNum type="arabicPeriod"/>
            </a:pPr>
            <a:endParaRPr lang="sl-SI" sz="2800" dirty="0"/>
          </a:p>
          <a:p>
            <a:pPr marL="514350" indent="-514350" fontAlgn="base">
              <a:buAutoNum type="arabicPeriod"/>
            </a:pPr>
            <a:r>
              <a:rPr lang="sl-SI" sz="2800" dirty="0"/>
              <a:t>med izvajanje vavčerja pooblaščena oseba s strani agencije izvede intervju in odda na agencijo vmesno poročilo z namenom uspešne realizacije vavčerja. </a:t>
            </a:r>
          </a:p>
          <a:p>
            <a:pPr marL="514350" indent="-514350" fontAlgn="base">
              <a:buAutoNum type="arabicPeriod"/>
            </a:pPr>
            <a:endParaRPr lang="sl-SI" sz="2800" dirty="0"/>
          </a:p>
          <a:p>
            <a:pPr marL="514350" indent="-514350" fontAlgn="base">
              <a:buAutoNum type="arabicPeriod"/>
            </a:pPr>
            <a:r>
              <a:rPr lang="sl-SI" sz="2800" dirty="0"/>
              <a:t>podjetnik mora zaključiti aktivnosti v okviru vavčerja najkasneje </a:t>
            </a:r>
            <a:r>
              <a:rPr lang="sl-SI" sz="2800" b="1" dirty="0"/>
              <a:t>v 10 mesecih</a:t>
            </a:r>
            <a:r>
              <a:rPr lang="sl-SI" sz="2800" dirty="0"/>
              <a:t>. Izdelano dokumentacijo mora pregledati pooblaščena oseba s strani agencija. Na pregled se podjetnik </a:t>
            </a:r>
            <a:r>
              <a:rPr lang="sl-SI" sz="2800" dirty="0">
                <a:hlinkClick r:id="rId3"/>
              </a:rPr>
              <a:t>odda zahtevo </a:t>
            </a:r>
            <a:r>
              <a:rPr lang="sl-SI" sz="2800" dirty="0"/>
              <a:t>na agencijo. Pooblaščeni svetovalec pregleda dokumentacijo in poda mnenje o ustreznosti.   </a:t>
            </a:r>
          </a:p>
          <a:p>
            <a:pPr marL="514350" indent="-514350" fontAlgn="base">
              <a:buAutoNum type="arabicPeriod"/>
            </a:pPr>
            <a:endParaRPr lang="sl-SI" sz="2800" dirty="0"/>
          </a:p>
          <a:p>
            <a:pPr marL="514350" indent="-514350" fontAlgn="base">
              <a:buAutoNum type="arabicPeriod"/>
            </a:pPr>
            <a:r>
              <a:rPr lang="sl-SI" sz="2800" b="1" dirty="0"/>
              <a:t>mnenje agencije </a:t>
            </a:r>
            <a:r>
              <a:rPr lang="sl-SI" sz="2800" dirty="0"/>
              <a:t>k zahtevku za vavčer za prenos lastništva je priloga k zahtevku, ki ga SPS pridobi neposredno od agencije. </a:t>
            </a:r>
          </a:p>
        </p:txBody>
      </p:sp>
      <p:sp>
        <p:nvSpPr>
          <p:cNvPr id="4" name="object 27">
            <a:extLst>
              <a:ext uri="{FF2B5EF4-FFF2-40B4-BE49-F238E27FC236}">
                <a16:creationId xmlns:a16="http://schemas.microsoft.com/office/drawing/2014/main" id="{BB2A768D-0885-4B22-8312-26703779078E}"/>
              </a:ext>
            </a:extLst>
          </p:cNvPr>
          <p:cNvSpPr txBox="1">
            <a:spLocks/>
          </p:cNvSpPr>
          <p:nvPr/>
        </p:nvSpPr>
        <p:spPr>
          <a:xfrm>
            <a:off x="1358253" y="791194"/>
            <a:ext cx="14762280" cy="2113399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5080" algn="l">
              <a:lnSpc>
                <a:spcPts val="7640"/>
              </a:lnSpc>
            </a:pPr>
            <a:r>
              <a:rPr lang="sl-SI" sz="7250" kern="0" spc="-25" dirty="0">
                <a:solidFill>
                  <a:srgbClr val="346C80"/>
                </a:solidFill>
                <a:latin typeface="Arial Black" panose="020B0A04020102020204" pitchFamily="34" charset="0"/>
              </a:rPr>
              <a:t>Postopek izvajanja vavčerja za prenos lastništva</a:t>
            </a:r>
            <a:endParaRPr lang="da-DK" sz="7250" kern="0" spc="15" dirty="0">
              <a:solidFill>
                <a:srgbClr val="346C8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092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>
            <a:extLst>
              <a:ext uri="{FF2B5EF4-FFF2-40B4-BE49-F238E27FC236}">
                <a16:creationId xmlns:a16="http://schemas.microsoft.com/office/drawing/2014/main" id="{1794D511-5CF8-4D27-BCD5-87CE4C79A004}"/>
              </a:ext>
            </a:extLst>
          </p:cNvPr>
          <p:cNvSpPr txBox="1"/>
          <p:nvPr/>
        </p:nvSpPr>
        <p:spPr>
          <a:xfrm>
            <a:off x="5996493" y="2463514"/>
            <a:ext cx="8850630" cy="2431435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2700" marR="5080">
              <a:lnSpc>
                <a:spcPts val="8930"/>
              </a:lnSpc>
              <a:spcBef>
                <a:spcPts val="1160"/>
              </a:spcBef>
            </a:pPr>
            <a:r>
              <a:rPr lang="sl-SI" sz="8200" spc="-95" dirty="0">
                <a:solidFill>
                  <a:srgbClr val="FFFFFF"/>
                </a:solidFill>
                <a:latin typeface="Arial Black"/>
                <a:cs typeface="Arial Black"/>
              </a:rPr>
              <a:t>HVALA ZA POZORNOST!</a:t>
            </a:r>
            <a:endParaRPr sz="8200" dirty="0">
              <a:latin typeface="Arial Black"/>
              <a:cs typeface="Arial Black"/>
            </a:endParaRPr>
          </a:p>
        </p:txBody>
      </p:sp>
      <p:sp>
        <p:nvSpPr>
          <p:cNvPr id="39" name="object 4">
            <a:extLst>
              <a:ext uri="{FF2B5EF4-FFF2-40B4-BE49-F238E27FC236}">
                <a16:creationId xmlns:a16="http://schemas.microsoft.com/office/drawing/2014/main" id="{F9C599BA-7102-49DB-AC3A-39C6D2EA1625}"/>
              </a:ext>
            </a:extLst>
          </p:cNvPr>
          <p:cNvSpPr txBox="1"/>
          <p:nvPr/>
        </p:nvSpPr>
        <p:spPr>
          <a:xfrm>
            <a:off x="7155275" y="7001248"/>
            <a:ext cx="9265825" cy="9073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endParaRPr lang="sl-SI" sz="2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endParaRPr sz="2850" dirty="0">
              <a:latin typeface="Arial"/>
              <a:cs typeface="Arial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942AB704-5957-4B8F-8130-A38B88B66D63}"/>
              </a:ext>
            </a:extLst>
          </p:cNvPr>
          <p:cNvSpPr txBox="1"/>
          <p:nvPr/>
        </p:nvSpPr>
        <p:spPr>
          <a:xfrm>
            <a:off x="6265334" y="4902730"/>
            <a:ext cx="13377333" cy="35336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2375"/>
              </a:spcBef>
            </a:pPr>
            <a:r>
              <a:rPr lang="sl-SI" sz="2850" spc="15" dirty="0">
                <a:solidFill>
                  <a:srgbClr val="FFFFFF"/>
                </a:solidFill>
                <a:latin typeface="Arial"/>
                <a:cs typeface="Arial"/>
              </a:rPr>
              <a:t>Več informacij:</a:t>
            </a:r>
          </a:p>
          <a:p>
            <a:pPr marL="30480">
              <a:lnSpc>
                <a:spcPct val="100000"/>
              </a:lnSpc>
            </a:pPr>
            <a:r>
              <a:rPr lang="sl-SI" sz="2000" dirty="0">
                <a:solidFill>
                  <a:schemeClr val="bg1"/>
                </a:solidFill>
              </a:rPr>
              <a:t>Ida Praček</a:t>
            </a:r>
          </a:p>
          <a:p>
            <a:pPr marL="30480">
              <a:lnSpc>
                <a:spcPct val="100000"/>
              </a:lnSpc>
            </a:pPr>
            <a:r>
              <a:rPr lang="sl-SI" sz="2000" dirty="0">
                <a:solidFill>
                  <a:schemeClr val="bg1"/>
                </a:solidFill>
              </a:rPr>
              <a:t>Sektor za spodbujanje podjetništva</a:t>
            </a:r>
          </a:p>
          <a:p>
            <a:pPr marL="30480">
              <a:lnSpc>
                <a:spcPct val="100000"/>
              </a:lnSpc>
            </a:pPr>
            <a:endParaRPr lang="sl-SI" sz="2000" dirty="0">
              <a:solidFill>
                <a:schemeClr val="bg1"/>
              </a:solidFill>
            </a:endParaRPr>
          </a:p>
          <a:p>
            <a:pPr marL="30480">
              <a:lnSpc>
                <a:spcPct val="100000"/>
              </a:lnSpc>
            </a:pPr>
            <a:r>
              <a:rPr lang="sl-SI" sz="2000" dirty="0">
                <a:solidFill>
                  <a:schemeClr val="bg1"/>
                </a:solidFill>
              </a:rPr>
              <a:t>SPIRIT Slovenija, javna agencija</a:t>
            </a:r>
          </a:p>
          <a:p>
            <a:pPr marL="30480">
              <a:lnSpc>
                <a:spcPct val="100000"/>
              </a:lnSpc>
            </a:pPr>
            <a:r>
              <a:rPr lang="sl-SI" sz="2000" dirty="0">
                <a:solidFill>
                  <a:schemeClr val="bg1"/>
                </a:solidFill>
              </a:rPr>
              <a:t>Verovškova ulica 60, 1000 Ljubljana</a:t>
            </a:r>
          </a:p>
          <a:p>
            <a:pPr marL="30480">
              <a:lnSpc>
                <a:spcPct val="100000"/>
              </a:lnSpc>
            </a:pPr>
            <a:endParaRPr lang="sl-SI" sz="2000" dirty="0">
              <a:solidFill>
                <a:schemeClr val="bg1"/>
              </a:solidFill>
            </a:endParaRPr>
          </a:p>
          <a:p>
            <a:pPr marL="30480">
              <a:lnSpc>
                <a:spcPct val="100000"/>
              </a:lnSpc>
            </a:pPr>
            <a:r>
              <a:rPr lang="sl-SI" sz="2000" dirty="0">
                <a:solidFill>
                  <a:schemeClr val="bg1"/>
                </a:solidFill>
              </a:rPr>
              <a:t>T: 0590 89 519</a:t>
            </a:r>
          </a:p>
          <a:p>
            <a:pPr marL="30480">
              <a:lnSpc>
                <a:spcPct val="100000"/>
              </a:lnSpc>
            </a:pPr>
            <a:r>
              <a:rPr lang="sl-SI" sz="2000" dirty="0">
                <a:solidFill>
                  <a:schemeClr val="bg1"/>
                </a:solidFill>
              </a:rPr>
              <a:t>e: ida.pracek@spiritslovenia.si</a:t>
            </a:r>
          </a:p>
          <a:p>
            <a:pPr marL="30480">
              <a:lnSpc>
                <a:spcPct val="100000"/>
              </a:lnSpc>
            </a:pPr>
            <a:endParaRPr lang="sl-SI" sz="2000" dirty="0">
              <a:solidFill>
                <a:schemeClr val="bg1"/>
              </a:solidFill>
            </a:endParaRPr>
          </a:p>
          <a:p>
            <a:pPr marL="30480">
              <a:lnSpc>
                <a:spcPct val="100000"/>
              </a:lnSpc>
            </a:pPr>
            <a:r>
              <a:rPr lang="sl-SI" sz="2000" dirty="0">
                <a:solidFill>
                  <a:schemeClr val="bg1"/>
                </a:solidFill>
              </a:rPr>
              <a:t>www.spiritslovenia.si </a:t>
            </a:r>
          </a:p>
        </p:txBody>
      </p:sp>
    </p:spTree>
    <p:extLst>
      <p:ext uri="{BB962C8B-B14F-4D97-AF65-F5344CB8AC3E}">
        <p14:creationId xmlns:p14="http://schemas.microsoft.com/office/powerpoint/2010/main" val="319497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0997BC53C669C4BA1E1F8FFC319988C" ma:contentTypeVersion="17" ma:contentTypeDescription="Ustvari nov dokument." ma:contentTypeScope="" ma:versionID="b44fa56c14f033a3f7b8bc6efee0eba2">
  <xsd:schema xmlns:xsd="http://www.w3.org/2001/XMLSchema" xmlns:xs="http://www.w3.org/2001/XMLSchema" xmlns:p="http://schemas.microsoft.com/office/2006/metadata/properties" xmlns:ns2="703cdf61-9bdb-4ab1-bf99-aabb6c694d24" xmlns:ns3="9b964530-3dac-4295-8091-817513bab335" targetNamespace="http://schemas.microsoft.com/office/2006/metadata/properties" ma:root="true" ma:fieldsID="0a05e5e0c4531ca1734b13a7e622018c" ns2:_="" ns3:_="">
    <xsd:import namespace="703cdf61-9bdb-4ab1-bf99-aabb6c694d24"/>
    <xsd:import namespace="9b964530-3dac-4295-8091-817513bab33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cdf61-9bdb-4ab1-bf99-aabb6c694d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045dbe8-36ce-414e-b890-92d4d91653f2}" ma:internalName="TaxCatchAll" ma:showField="CatchAllData" ma:web="703cdf61-9bdb-4ab1-bf99-aabb6c694d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64530-3dac-4295-8091-817513bab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Oznake slike" ma:readOnly="false" ma:fieldId="{5cf76f15-5ced-4ddc-b409-7134ff3c332f}" ma:taxonomyMulti="true" ma:sspId="74e670e0-036f-40c5-a94b-014558db02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03cdf61-9bdb-4ab1-bf99-aabb6c694d24" xsi:nil="true"/>
    <lcf76f155ced4ddcb4097134ff3c332f xmlns="9b964530-3dac-4295-8091-817513bab33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9B4BE3A-8002-47DB-91A0-C956006F54D8}"/>
</file>

<file path=customXml/itemProps2.xml><?xml version="1.0" encoding="utf-8"?>
<ds:datastoreItem xmlns:ds="http://schemas.openxmlformats.org/officeDocument/2006/customXml" ds:itemID="{9A6B02EA-C9F0-4B1A-825B-433FA4BFA8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5CCF90-98B3-4E3D-9BFD-3A671505C287}">
  <ds:schemaRefs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7f2953ec-c847-4e2c-b9b6-bc016788e6b4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</TotalTime>
  <Words>369</Words>
  <Application>Microsoft Office PowerPoint</Application>
  <PresentationFormat>Po meri</PresentationFormat>
  <Paragraphs>69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Tomaž Kužner</dc:creator>
  <cp:lastModifiedBy>Lidija Flajs</cp:lastModifiedBy>
  <cp:revision>126</cp:revision>
  <dcterms:created xsi:type="dcterms:W3CDTF">2019-06-07T06:41:21Z</dcterms:created>
  <dcterms:modified xsi:type="dcterms:W3CDTF">2024-04-15T10:39:54Z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2019-06-07T00:00:00Z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2019-06-07T00:00:00Z</vt:filetime>
  </property>
  <property fmtid="{D5CDD505-2E9C-101B-9397-08002B2CF9AE}" pid="5" name="ContentTypeId">
    <vt:lpwstr>0x010100C0997BC53C669C4BA1E1F8FFC319988C</vt:lpwstr>
  </property>
  <property fmtid="{D5CDD505-2E9C-101B-9397-08002B2CF9AE}" pid="6" name="MediaServiceImageTags">
    <vt:lpwstr/>
  </property>
</Properties>
</file>